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0" r:id="rId4"/>
    <p:sldId id="271" r:id="rId5"/>
    <p:sldId id="274" r:id="rId6"/>
    <p:sldId id="272" r:id="rId7"/>
    <p:sldId id="273" r:id="rId8"/>
    <p:sldId id="259" r:id="rId9"/>
    <p:sldId id="261" r:id="rId10"/>
    <p:sldId id="260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9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A141-AC6B-4486-BE17-F534D48EB68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89AC2-12DD-4BEC-87A0-E2A6BA89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345" y="476739"/>
            <a:ext cx="8208912" cy="4525963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Иване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и Василии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происходит окончательное объединение русских земель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Иван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является сыном Ивана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Опричнина-термин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относящийся к эпохе правления Ивана </a:t>
            </a: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Правление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Ивана Грозного относится в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XVII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веку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Иван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Грозный – первый царь в истории Российского государства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Круг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приближенных бояр Ивана Грозного назывался Избранная Рада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Издание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Судебника 1497 года относится к эпохе правления отца Ивана Грозного Василия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Европейская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Реформация не коснулась Российского государства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Династия, к которой принадлежал Иван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носит название Рюриковичей, по имени ее предка князя Рюрика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40282" y="4561102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40252" y="5722119"/>
            <a:ext cx="360040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2132856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8064" y="1310680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80942" y="2887942"/>
            <a:ext cx="360040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90455" y="4921142"/>
            <a:ext cx="360040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91680" y="3753036"/>
            <a:ext cx="360040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482809" y="1670720"/>
            <a:ext cx="360040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98758" y="950640"/>
            <a:ext cx="360040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398246"/>
            <a:ext cx="8507288" cy="11430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Расширение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территории государства в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XVI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в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юго-востоке и востоке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борьба с Казанским и Астраханским ханствами и начало освоения Сибири; 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борьба за выход к Балтийскому морю; 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защита страны от набегов крымского хана.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8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848872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228600" algn="l"/>
                <a:tab pos="449580" algn="l"/>
              </a:tabLst>
            </a:pPr>
            <a:r>
              <a:rPr lang="ru-RU" sz="39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1552 г. </a:t>
            </a:r>
            <a:r>
              <a:rPr lang="ru-RU" sz="3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взятие Казани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228600" algn="l"/>
                <a:tab pos="449580" algn="l"/>
              </a:tabLst>
            </a:pPr>
            <a:r>
              <a:rPr lang="ru-RU" sz="39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1556 </a:t>
            </a:r>
            <a:r>
              <a:rPr lang="ru-RU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3900" dirty="0">
                <a:latin typeface="Times New Roman" panose="02020603050405020304" pitchFamily="18" charset="0"/>
                <a:ea typeface="Calibri" panose="020F0502020204030204" pitchFamily="34" charset="0"/>
              </a:rPr>
              <a:t>– взятие Астрахани, овладение Волжским торговым путем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228600" algn="l"/>
                <a:tab pos="449580" algn="l"/>
              </a:tabLst>
            </a:pPr>
            <a:r>
              <a:rPr lang="ru-RU" sz="39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1557 </a:t>
            </a:r>
            <a:r>
              <a:rPr lang="ru-RU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3900" dirty="0">
                <a:latin typeface="Times New Roman" panose="02020603050405020304" pitchFamily="18" charset="0"/>
                <a:ea typeface="Calibri" panose="020F0502020204030204" pitchFamily="34" charset="0"/>
              </a:rPr>
              <a:t>. – присоединение Башкирии, Чувашии и Ногайского ханства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228600" algn="l"/>
                <a:tab pos="449580" algn="l"/>
              </a:tabLst>
            </a:pPr>
            <a:r>
              <a:rPr lang="ru-RU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1581 г. </a:t>
            </a:r>
            <a:r>
              <a:rPr lang="ru-RU" sz="3900" dirty="0">
                <a:latin typeface="Times New Roman" panose="02020603050405020304" pitchFamily="18" charset="0"/>
                <a:ea typeface="Calibri" panose="020F0502020204030204" pitchFamily="34" charset="0"/>
              </a:rPr>
              <a:t>– начало освоения Сибири. </a:t>
            </a:r>
          </a:p>
          <a:p>
            <a:pPr lvl="0">
              <a:lnSpc>
                <a:spcPct val="107000"/>
              </a:lnSpc>
              <a:buFont typeface="+mj-lt"/>
              <a:buAutoNum type="arabicPeriod" startAt="1586"/>
              <a:tabLst>
                <a:tab pos="228600" algn="l"/>
                <a:tab pos="449580" algn="l"/>
              </a:tabLst>
            </a:pPr>
            <a:r>
              <a:rPr lang="ru-RU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3900" dirty="0">
                <a:latin typeface="Times New Roman" panose="02020603050405020304" pitchFamily="18" charset="0"/>
                <a:ea typeface="Calibri" panose="020F0502020204030204" pitchFamily="34" charset="0"/>
              </a:rPr>
              <a:t>– основана крепость </a:t>
            </a:r>
            <a:r>
              <a:rPr lang="ru-RU" sz="3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Тюмень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586"/>
              <a:tabLst>
                <a:tab pos="228600" algn="l"/>
                <a:tab pos="449580" algn="l"/>
              </a:tabLst>
            </a:pPr>
            <a:r>
              <a:rPr lang="ru-RU" sz="39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sz="3900" dirty="0">
                <a:latin typeface="Times New Roman" panose="02020603050405020304" pitchFamily="18" charset="0"/>
                <a:ea typeface="Calibri" panose="020F0502020204030204" pitchFamily="34" charset="0"/>
              </a:rPr>
              <a:t>. – основан </a:t>
            </a:r>
            <a:r>
              <a:rPr lang="ru-RU" sz="39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г.Тобольск</a:t>
            </a:r>
            <a:endParaRPr lang="ru-RU" sz="39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228600" algn="l"/>
                <a:tab pos="449580" algn="l"/>
              </a:tabLs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1550е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гг.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строительство засечной черты от набегов крымского хана</a:t>
            </a:r>
            <a:endParaRPr lang="ru-RU" sz="3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8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0"/>
            <a:ext cx="3610744" cy="437849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Ливонская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война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1558-1583 гг.)</a:t>
            </a:r>
            <a:endParaRPr lang="ru-RU" u="sn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7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992888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войны: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позиций России в Прибалтике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против Ливонии, Великого княжества Литовского, Речи Посполитой, Швеции и Дании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Зампольское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(1582)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Плюсское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перемирия: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Россия лишена завоеваний на границе с Речью Посполитой и балтийских городов.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войны: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утвердиться на Балтике окончилась неудачей, но показала мощь Российского государства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Домашнее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задание: </a:t>
            </a:r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48872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 Социально-экономическое развитие России в XVI 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889" y="2492896"/>
            <a:ext cx="8229600" cy="3373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i="1" dirty="0" smtClean="0"/>
              <a:t>План урока:</a:t>
            </a:r>
          </a:p>
          <a:p>
            <a:pPr marL="0" indent="0">
              <a:buNone/>
            </a:pPr>
            <a:endParaRPr lang="ru-RU" sz="3600" b="1" i="1" dirty="0" smtClean="0"/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Территория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и население страны</a:t>
            </a: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Сельское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хозяйство</a:t>
            </a: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Города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ремесло и торговля</a:t>
            </a:r>
          </a:p>
          <a:p>
            <a:pPr lvl="0">
              <a:lnSpc>
                <a:spcPct val="107000"/>
              </a:lnSpc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Экономика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государства в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XVI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в.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2822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98" y="18864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Территория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население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страны</a:t>
            </a:r>
            <a:endParaRPr lang="ru-RU" b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10193"/>
            <a:ext cx="3373415" cy="245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636912"/>
            <a:ext cx="3278719" cy="388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14" y="1110193"/>
            <a:ext cx="2026090" cy="137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91" y="3828373"/>
            <a:ext cx="3381308" cy="215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9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Сельское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488" y="3208941"/>
            <a:ext cx="4090314" cy="3624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873" y="1210553"/>
            <a:ext cx="3995544" cy="205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32" y="2488743"/>
            <a:ext cx="3240360" cy="268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5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Города, ремесло и торговля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7416824" cy="66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596" y="918871"/>
            <a:ext cx="5338936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Города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ремесло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торговля</a:t>
            </a:r>
            <a:endParaRPr lang="ru-RU" b="1" u="sng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232" y="703870"/>
            <a:ext cx="1677016" cy="219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1" y="2564904"/>
            <a:ext cx="2314575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852936"/>
            <a:ext cx="5340903" cy="345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6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848872" cy="4525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Сравните события, происходившие в 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XVI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XVII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веках в Европе с развитием Российского государства в этот период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Какой вывод можно сделать?</a:t>
            </a:r>
            <a:endParaRPr lang="ru-RU" i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5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848872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 Внешняя политика Ивана 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IV</a:t>
            </a:r>
            <a:endParaRPr lang="ru-RU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План: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Расширение территории государства 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XVI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Ливонская война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618913"/>
            <a:ext cx="2661317" cy="181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183239" cy="62313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4221088"/>
            <a:ext cx="3600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Казанским и Астраханским ханствами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7121" y="1844824"/>
            <a:ext cx="235331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освоения Сибири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568" y="2492896"/>
            <a:ext cx="226823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за выход к Балтийскому морю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508" y="5305694"/>
            <a:ext cx="243028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страны от набегов крымского хана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6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389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Тема урока: Социально-экономическое развитие России в XVI в.</vt:lpstr>
      <vt:lpstr>1. Территория и население страны</vt:lpstr>
      <vt:lpstr>2. Сельское хозяйство.</vt:lpstr>
      <vt:lpstr>3. Города, ремесло и торговля</vt:lpstr>
      <vt:lpstr> 3. Города, ремесло и торговля</vt:lpstr>
      <vt:lpstr>Презентация PowerPoint</vt:lpstr>
      <vt:lpstr>Презентация PowerPoint</vt:lpstr>
      <vt:lpstr>Презентация PowerPoint</vt:lpstr>
      <vt:lpstr>1. Расширение территории государства в XVI в.</vt:lpstr>
      <vt:lpstr>Презентация PowerPoint</vt:lpstr>
      <vt:lpstr>2. Ливонская война  (1558-1583 гг.)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Счет лет в истории</dc:title>
  <dc:creator>User</dc:creator>
  <cp:lastModifiedBy>Анастасия Хапчук</cp:lastModifiedBy>
  <cp:revision>20</cp:revision>
  <dcterms:created xsi:type="dcterms:W3CDTF">2014-09-19T16:59:38Z</dcterms:created>
  <dcterms:modified xsi:type="dcterms:W3CDTF">2015-09-05T13:46:00Z</dcterms:modified>
</cp:coreProperties>
</file>